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BC705B-C880-43EA-90B0-E59D90A0C07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1813891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C705B-C880-43EA-90B0-E59D90A0C07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1199929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C705B-C880-43EA-90B0-E59D90A0C07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2009766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BC705B-C880-43EA-90B0-E59D90A0C07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175592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BC705B-C880-43EA-90B0-E59D90A0C075}" type="datetimeFigureOut">
              <a:rPr lang="en-US" smtClean="0"/>
              <a:t>11/7/2023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353855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BC705B-C880-43EA-90B0-E59D90A0C075}"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2709687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BC705B-C880-43EA-90B0-E59D90A0C075}" type="datetimeFigureOut">
              <a:rPr lang="en-US" smtClean="0"/>
              <a:t>11/7/2023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352066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BC705B-C880-43EA-90B0-E59D90A0C075}" type="datetimeFigureOut">
              <a:rPr lang="en-US" smtClean="0"/>
              <a:t>11/7/2023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581800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BC705B-C880-43EA-90B0-E59D90A0C075}" type="datetimeFigureOut">
              <a:rPr lang="en-US" smtClean="0"/>
              <a:t>11/7/2023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1318717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C705B-C880-43EA-90B0-E59D90A0C075}"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4050718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BC705B-C880-43EA-90B0-E59D90A0C075}" type="datetimeFigureOut">
              <a:rPr lang="en-US" smtClean="0"/>
              <a:t>11/7/2023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B0BD02-5426-4011-97D5-AAAC0AE34B31}" type="slidenum">
              <a:rPr lang="en-US" smtClean="0"/>
              <a:t>‹#›</a:t>
            </a:fld>
            <a:endParaRPr lang="en-US"/>
          </a:p>
        </p:txBody>
      </p:sp>
    </p:spTree>
    <p:extLst>
      <p:ext uri="{BB962C8B-B14F-4D97-AF65-F5344CB8AC3E}">
        <p14:creationId xmlns:p14="http://schemas.microsoft.com/office/powerpoint/2010/main" val="960194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C705B-C880-43EA-90B0-E59D90A0C075}" type="datetimeFigureOut">
              <a:rPr lang="en-US" smtClean="0"/>
              <a:t>11/7/2023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B0BD02-5426-4011-97D5-AAAC0AE34B31}" type="slidenum">
              <a:rPr lang="en-US" smtClean="0"/>
              <a:t>‹#›</a:t>
            </a:fld>
            <a:endParaRPr lang="en-US"/>
          </a:p>
        </p:txBody>
      </p:sp>
    </p:spTree>
    <p:extLst>
      <p:ext uri="{BB962C8B-B14F-4D97-AF65-F5344CB8AC3E}">
        <p14:creationId xmlns:p14="http://schemas.microsoft.com/office/powerpoint/2010/main" val="113483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3448050"/>
          </a:xfrm>
        </p:spPr>
        <p:style>
          <a:lnRef idx="3">
            <a:schemeClr val="lt1"/>
          </a:lnRef>
          <a:fillRef idx="1">
            <a:schemeClr val="accent1"/>
          </a:fillRef>
          <a:effectRef idx="1">
            <a:schemeClr val="accent1"/>
          </a:effectRef>
          <a:fontRef idx="minor">
            <a:schemeClr val="lt1"/>
          </a:fontRef>
        </p:style>
        <p:txBody>
          <a:bodyPr>
            <a:normAutofit/>
          </a:bodyPr>
          <a:lstStyle/>
          <a:p>
            <a:r>
              <a:rPr lang="en-US" dirty="0"/>
              <a:t>Cambridge Historiography in India</a:t>
            </a:r>
            <a:br>
              <a:rPr lang="en-US" dirty="0"/>
            </a:br>
            <a:r>
              <a:rPr lang="en-US" i="1" dirty="0" smtClean="0"/>
              <a:t>An </a:t>
            </a:r>
            <a:r>
              <a:rPr lang="en-US" i="1" dirty="0"/>
              <a:t>Academic Perspective</a:t>
            </a:r>
            <a:br>
              <a:rPr lang="en-US" i="1" dirty="0"/>
            </a:br>
            <a:endParaRPr lang="en-US" i="1" dirty="0"/>
          </a:p>
        </p:txBody>
      </p:sp>
      <p:sp>
        <p:nvSpPr>
          <p:cNvPr id="3" name="Subtitle 2"/>
          <p:cNvSpPr>
            <a:spLocks noGrp="1"/>
          </p:cNvSpPr>
          <p:nvPr>
            <p:ph type="subTitle" idx="1"/>
          </p:nvPr>
        </p:nvSpPr>
        <p:spPr/>
        <p:style>
          <a:lnRef idx="0">
            <a:schemeClr val="accent1"/>
          </a:lnRef>
          <a:fillRef idx="3">
            <a:schemeClr val="accent1"/>
          </a:fillRef>
          <a:effectRef idx="3">
            <a:schemeClr val="accent1"/>
          </a:effectRef>
          <a:fontRef idx="minor">
            <a:schemeClr val="lt1"/>
          </a:fontRef>
        </p:style>
        <p:txBody>
          <a:bodyPr/>
          <a:lstStyle/>
          <a:p>
            <a:r>
              <a:rPr lang="en-US" dirty="0" smtClean="0">
                <a:solidFill>
                  <a:srgbClr val="C00000"/>
                </a:solidFill>
              </a:rPr>
              <a:t>Dr. </a:t>
            </a:r>
            <a:r>
              <a:rPr lang="en-US" dirty="0" err="1" smtClean="0">
                <a:solidFill>
                  <a:srgbClr val="C00000"/>
                </a:solidFill>
              </a:rPr>
              <a:t>Sahidujjaman</a:t>
            </a:r>
            <a:r>
              <a:rPr lang="en-US" dirty="0" smtClean="0">
                <a:solidFill>
                  <a:srgbClr val="C00000"/>
                </a:solidFill>
              </a:rPr>
              <a:t> Khan</a:t>
            </a:r>
            <a:endParaRPr lang="en-US" dirty="0">
              <a:solidFill>
                <a:srgbClr val="C00000"/>
              </a:solidFill>
            </a:endParaRPr>
          </a:p>
        </p:txBody>
      </p:sp>
    </p:spTree>
    <p:extLst>
      <p:ext uri="{BB962C8B-B14F-4D97-AF65-F5344CB8AC3E}">
        <p14:creationId xmlns:p14="http://schemas.microsoft.com/office/powerpoint/2010/main" val="1608489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2"/>
          </a:fillRef>
          <a:effectRef idx="1">
            <a:schemeClr val="accent2"/>
          </a:effectRef>
          <a:fontRef idx="minor">
            <a:schemeClr val="lt1"/>
          </a:fontRef>
        </p:style>
        <p:txBody>
          <a:bodyPr>
            <a:normAutofit fontScale="90000"/>
          </a:bodyPr>
          <a:lstStyle/>
          <a:p>
            <a:r>
              <a:rPr lang="en-US" b="1" dirty="0"/>
              <a:t>Introduction to Cambridge Historiography</a:t>
            </a:r>
            <a:endParaRPr lang="en-US" dirty="0"/>
          </a:p>
        </p:txBody>
      </p:sp>
      <p:sp>
        <p:nvSpPr>
          <p:cNvPr id="3" name="Content Placeholder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US" dirty="0"/>
              <a:t>Cambridge Historiography in India refers to an academic approach to the study of Indian history that developed at the University of Cambridge. This approach gained prominence in the mid-20th century and continued to influence historical scholarship on India.</a:t>
            </a:r>
          </a:p>
        </p:txBody>
      </p:sp>
    </p:spTree>
    <p:extLst>
      <p:ext uri="{BB962C8B-B14F-4D97-AF65-F5344CB8AC3E}">
        <p14:creationId xmlns:p14="http://schemas.microsoft.com/office/powerpoint/2010/main" val="34639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Influence of Scholars</a:t>
            </a:r>
            <a:r>
              <a:rPr lang="en-US" dirty="0" smtClean="0"/>
              <a:t/>
            </a:r>
            <a:br>
              <a:rPr lang="en-US" dirty="0" smtClean="0"/>
            </a:br>
            <a:endParaRPr lang="en-US" dirty="0"/>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just"/>
            <a:r>
              <a:rPr lang="en-US" dirty="0" smtClean="0"/>
              <a:t>Cambridge </a:t>
            </a:r>
            <a:r>
              <a:rPr lang="en-US" dirty="0"/>
              <a:t>Historiography in India was significantly influenced by a group of notable scholars. Anil Seal, a prominent Cambridge historian, played a crucial role in shaping this approach. His work, such as "The Emergence of Indian Nationalism," focused on the political aspects of Indian history. Other Cambridge scholars, like Peter Marshall and Christopher </a:t>
            </a:r>
            <a:r>
              <a:rPr lang="en-US" dirty="0" err="1"/>
              <a:t>Bayly</a:t>
            </a:r>
            <a:r>
              <a:rPr lang="en-US" dirty="0"/>
              <a:t>, contributed by exploring various facets of India's history, including the socio-economic and cultural dimensions.</a:t>
            </a:r>
          </a:p>
          <a:p>
            <a:endParaRPr lang="en-US" dirty="0"/>
          </a:p>
        </p:txBody>
      </p:sp>
    </p:spTree>
    <p:extLst>
      <p:ext uri="{BB962C8B-B14F-4D97-AF65-F5344CB8AC3E}">
        <p14:creationId xmlns:p14="http://schemas.microsoft.com/office/powerpoint/2010/main" val="3348965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Themes and Approaches</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85000" lnSpcReduction="20000"/>
          </a:bodyPr>
          <a:lstStyle/>
          <a:p>
            <a:pPr algn="just"/>
            <a:r>
              <a:rPr lang="en-US" dirty="0" smtClean="0"/>
              <a:t>Cambridge </a:t>
            </a:r>
            <a:r>
              <a:rPr lang="en-US" dirty="0"/>
              <a:t>Historiography in India encompassed various themes and approaches. Economic history was a central focus, with scholars investigating the impact of British colonial rule on India's economy, trade, and agriculture. Political history was another vital aspect, examining the development of political institutions, governance, and the emergence of nationalism. Cultural history was explored to understand the dynamics of Indian society, including the interactions between different communities and religious groups. Cambridge historians also investigated India's relations with the British Empire and the wider world.</a:t>
            </a:r>
          </a:p>
          <a:p>
            <a:endParaRPr lang="en-US" dirty="0"/>
          </a:p>
        </p:txBody>
      </p:sp>
    </p:spTree>
    <p:extLst>
      <p:ext uri="{BB962C8B-B14F-4D97-AF65-F5344CB8AC3E}">
        <p14:creationId xmlns:p14="http://schemas.microsoft.com/office/powerpoint/2010/main" val="779191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b="1" dirty="0" smtClean="0"/>
              <a:t>Critiques and Debates</a:t>
            </a:r>
            <a:r>
              <a:rPr lang="en-US" dirty="0" smtClean="0"/>
              <a:t/>
            </a:r>
            <a:br>
              <a:rPr lang="en-US" dirty="0" smtClean="0"/>
            </a:br>
            <a:endParaRPr lang="en-US" dirty="0"/>
          </a:p>
        </p:txBody>
      </p:sp>
      <p:sp>
        <p:nvSpPr>
          <p:cNvPr id="3" name="Content Placeholder 2"/>
          <p:cNvSpPr>
            <a:spLocks noGrp="1"/>
          </p:cNvSpPr>
          <p:nvPr>
            <p:ph idx="1"/>
          </p:nvPr>
        </p:nvSpPr>
        <p:spPr/>
        <p:style>
          <a:lnRef idx="3">
            <a:schemeClr val="lt1"/>
          </a:lnRef>
          <a:fillRef idx="1">
            <a:schemeClr val="accent4"/>
          </a:fillRef>
          <a:effectRef idx="1">
            <a:schemeClr val="accent4"/>
          </a:effectRef>
          <a:fontRef idx="minor">
            <a:schemeClr val="lt1"/>
          </a:fontRef>
        </p:style>
        <p:txBody>
          <a:bodyPr>
            <a:normAutofit fontScale="85000" lnSpcReduction="20000"/>
          </a:bodyPr>
          <a:lstStyle/>
          <a:p>
            <a:pPr algn="just"/>
            <a:r>
              <a:rPr lang="en-US" dirty="0" smtClean="0"/>
              <a:t>Cambridge </a:t>
            </a:r>
            <a:r>
              <a:rPr lang="en-US" dirty="0"/>
              <a:t>Historiography in India faced several critiques. Some scholars argued that it exhibited </a:t>
            </a:r>
            <a:r>
              <a:rPr lang="en-US" dirty="0" err="1"/>
              <a:t>Eurocentrism</a:t>
            </a:r>
            <a:r>
              <a:rPr lang="en-US" dirty="0"/>
              <a:t> and did not sufficiently consider indigenous perspectives, thereby potentially perpetuating a colonial viewpoint. There were debates regarding the need for a more balanced approach that integrated the voices and narratives of marginalized communities and subaltern groups. As a response to these critiques, scholars began exploring alternative historical approaches to represent a more comprehensive and diverse understanding of India's history.</a:t>
            </a:r>
          </a:p>
          <a:p>
            <a:endParaRPr lang="en-US" dirty="0"/>
          </a:p>
        </p:txBody>
      </p:sp>
    </p:spTree>
    <p:extLst>
      <p:ext uri="{BB962C8B-B14F-4D97-AF65-F5344CB8AC3E}">
        <p14:creationId xmlns:p14="http://schemas.microsoft.com/office/powerpoint/2010/main" val="2394552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fontScale="90000"/>
          </a:bodyPr>
          <a:lstStyle/>
          <a:p>
            <a:r>
              <a:rPr lang="en-US" b="1" dirty="0" smtClean="0"/>
              <a:t>Legacy and Contemporary Relevance</a:t>
            </a:r>
            <a:r>
              <a:rPr lang="en-US" dirty="0" smtClean="0"/>
              <a:t/>
            </a:r>
            <a:br>
              <a:rPr lang="en-US" dirty="0" smtClean="0"/>
            </a:br>
            <a:endParaRPr lang="en-US" dirty="0"/>
          </a:p>
        </p:txBody>
      </p:sp>
      <p:sp>
        <p:nvSpPr>
          <p:cNvPr id="3" name="Content Placeholder 2"/>
          <p:cNvSpPr>
            <a:spLocks noGrp="1"/>
          </p:cNvSpPr>
          <p:nvPr>
            <p:ph idx="1"/>
          </p:nvPr>
        </p:nvSpPr>
        <p:spPr/>
        <p:style>
          <a:lnRef idx="2">
            <a:schemeClr val="accent4">
              <a:shade val="50000"/>
            </a:schemeClr>
          </a:lnRef>
          <a:fillRef idx="1">
            <a:schemeClr val="accent4"/>
          </a:fillRef>
          <a:effectRef idx="0">
            <a:schemeClr val="accent4"/>
          </a:effectRef>
          <a:fontRef idx="minor">
            <a:schemeClr val="lt1"/>
          </a:fontRef>
        </p:style>
        <p:txBody>
          <a:bodyPr>
            <a:normAutofit fontScale="92500" lnSpcReduction="10000"/>
          </a:bodyPr>
          <a:lstStyle/>
          <a:p>
            <a:pPr algn="just"/>
            <a:r>
              <a:rPr lang="en-US" dirty="0" smtClean="0"/>
              <a:t>The </a:t>
            </a:r>
            <a:r>
              <a:rPr lang="en-US" dirty="0"/>
              <a:t>legacy of Cambridge Historiography in India is profound. It significantly influenced the development of historical research on India, including subfields like the history of empire, globalization, and modernity. The methods and research conducted by Cambridge-influenced historians continue to be relevant in contemporary academia, providing valuable insights into India's complex historical development.</a:t>
            </a:r>
          </a:p>
          <a:p>
            <a:endParaRPr lang="en-US" dirty="0"/>
          </a:p>
        </p:txBody>
      </p:sp>
    </p:spTree>
    <p:extLst>
      <p:ext uri="{BB962C8B-B14F-4D97-AF65-F5344CB8AC3E}">
        <p14:creationId xmlns:p14="http://schemas.microsoft.com/office/powerpoint/2010/main" val="25928587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376</Words>
  <Application>Microsoft Office PowerPoint</Application>
  <PresentationFormat>On-screen Show (4:3)</PresentationFormat>
  <Paragraphs>12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Cambridge Historiography in India An Academic Perspective </vt:lpstr>
      <vt:lpstr>Introduction to Cambridge Historiography</vt:lpstr>
      <vt:lpstr>Influence of Scholars </vt:lpstr>
      <vt:lpstr>Themes and Approaches </vt:lpstr>
      <vt:lpstr>Critiques and Debates </vt:lpstr>
      <vt:lpstr>Legacy and Contemporary Relevance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Cambridge Historiography in India An Academic Perspective </dc:title>
  <dc:creator>User</dc:creator>
  <cp:lastModifiedBy>User</cp:lastModifiedBy>
  <cp:revision>1</cp:revision>
  <dcterms:created xsi:type="dcterms:W3CDTF">2023-11-07T16:46:10Z</dcterms:created>
  <dcterms:modified xsi:type="dcterms:W3CDTF">2023-11-07T16:52:09Z</dcterms:modified>
</cp:coreProperties>
</file>